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7" r:id="rId4"/>
    <p:sldId id="269" r:id="rId5"/>
    <p:sldId id="273" r:id="rId6"/>
    <p:sldId id="27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D8D9BF2-52E8-49F6-9A2A-9948F477F220}">
          <p14:sldIdLst>
            <p14:sldId id="256"/>
            <p14:sldId id="257"/>
            <p14:sldId id="267"/>
            <p14:sldId id="269"/>
            <p14:sldId id="273"/>
          </p14:sldIdLst>
        </p14:section>
        <p14:section name="Раздел без заголовка" id="{230CE9F1-D648-40AB-8D45-5BCBEF8FD47D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01D2C-DA04-4FEA-83D2-88338A923919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1F16A-436F-4206-B6FC-2F9012B15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6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F34D-EACA-0458-FFE7-87CFC7BE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824FC7-DAA8-6D9B-E50D-DEA096BFE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F9D3A-C14D-3BF8-0BB8-7CAA823E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A84F8-BB8D-44F9-1812-A12DA372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22C178-99FF-8ADD-11E7-88A7943E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3294E-B569-1B50-2326-043F352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43B8CE-4B70-3E84-4F61-467248F0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67FBAD-681E-AC78-ADBB-406A4502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EA91B4-BAA8-D082-A96B-DF0FD60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D240E-D407-A3BC-62A6-05658E6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A0210-08BC-6C85-6E68-6D80FFBD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A78643-CD68-3508-57E6-45AEDB06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9A04-3F13-5920-B9B7-CB00896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047023-CBC3-6270-0AAE-B962C3E2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346F69-1A61-82E1-1538-AF913589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0FF42-E31A-A6A2-8C66-32E28F7F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8F32E-7C49-CCA5-23F9-EF88A064D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3057D-96DE-05C1-1D00-8B87DBFE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FF365-38BC-319C-A487-ECF9A82B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40CF7F-E964-A4EF-E45C-1F530A8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8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A084F-6007-0CA5-469F-2D668052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A0C315-69C1-D692-32DA-370ED267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DC2A1B-2F3D-3ED5-9E73-DFB8A772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3C8AB-430C-08B4-F4F3-E046CA6D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007DA-F082-FCD5-62F2-33587E3D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7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648E8-7CB0-DF3E-ACFC-4A09F7EC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724BB-D36F-9335-8CB0-496DD9CE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931620-8C56-08C9-06F5-70086CF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2B9F14-0E76-A209-9E14-156F15F4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D18D3B-C5D5-76FB-71D5-29871B96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FFA5AE-F0B3-4256-64EB-3F1D0E2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8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4EF85-C6D4-1B00-EDE5-580E0A9E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87779-E5BE-955C-7B0D-9497B681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F30A00-2AEC-921D-260F-3D1522F78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262488-7F05-FBB5-071A-B502FE682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A00299-2BE0-AD9A-4695-50EF74003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8CADBA-31DD-34F7-650B-D1E9E32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9D8993-EEF5-4F86-71DF-0FD7BEA6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8E6A50-3C28-50D7-C079-9EEF688F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1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4ED71-21F8-0DD9-A20D-36493D2A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5CC612-AF2C-904C-867B-602BE8E5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8A259-DD6E-B3F9-3CE0-C5410881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CC9C57-2EA1-AF96-A77A-9A1C74A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EA325F-BEF4-76E5-77AE-FB0E8401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A2042A-315F-BFF1-1EF8-03326F8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7C2A5-4F3E-30B0-EAD2-2B6EF47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5C4FF-EB6C-284C-1D63-1B29E292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0E071-3481-C858-2252-52B64D4E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A859F6-AFA6-91CC-87E1-C4CB13F8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5FEE6-E486-AE1A-6922-651024D3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895D0A-3935-5FCF-8399-5055693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744F6-ABB0-C58A-D477-B838EDF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F73CB-0F91-78B2-4E7B-E2016CF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D6C07F-EA20-3A3B-519F-15AAF93A4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E71BA6-8000-7211-2229-FCEEF83E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0B285B-D3DA-83CB-0CA8-7CF49B71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1E6DD7-A159-FCBC-1994-B77B2FF3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11C2FE-ED49-0950-DD78-20558563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2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C975C-3D0B-5A09-91BF-D55F4C8C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38364-543F-D6B8-CB17-406658BFC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F4FD11-DBA8-C5FE-987D-928A13412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39011-627A-4ADF-A858-5BD5817E72B5}" type="datetimeFigureOut">
              <a:rPr lang="ru-RU" smtClean="0"/>
              <a:t>чт 04.04.24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1CAED-5963-EDDB-B282-C733D5AF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9EE4CC-C6BE-CD93-4160-FB9ABE27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0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94" y="501899"/>
            <a:ext cx="11513975" cy="344552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Skillfactory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 txBox="1">
            <a:spLocks/>
          </p:cNvSpPr>
          <p:nvPr/>
        </p:nvSpPr>
        <p:spPr>
          <a:xfrm>
            <a:off x="516294" y="1701858"/>
            <a:ext cx="11660957" cy="114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ВЫПУСКНОЙ КВАЛИФИКАЦИОННОЙ РАБОТЫ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200" cap="sm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«МЕТОД ПОИСКА И УСТРАНЕНИЯ УЯЗВИМОСТЕЙ В ОТКРЫТОМ ПРОГРАММНОМ ОБЕСПЕЧЕНИИ ДЛЯ ФИНАНСОВОЙ СФЕРЫ»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2180-98BC-83D3-3BD0-B6A05DD98B35}"/>
              </a:ext>
            </a:extLst>
          </p:cNvPr>
          <p:cNvSpPr txBox="1"/>
          <p:nvPr/>
        </p:nvSpPr>
        <p:spPr>
          <a:xfrm>
            <a:off x="5987845" y="3401237"/>
            <a:ext cx="6042424" cy="312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Студенты </a:t>
            </a: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потока ДПО «Информационная безопасность»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Алмакаев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Д.__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Иванов С.Ю.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Лобачёв Е.Н.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Макаров И.С.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Насибулин Д.А.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Степаненко А.__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Шумков А.А.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 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Научный руководитель – С.С. Серов</a:t>
            </a:r>
          </a:p>
        </p:txBody>
      </p:sp>
    </p:spTree>
    <p:extLst>
      <p:ext uri="{BB962C8B-B14F-4D97-AF65-F5344CB8AC3E}">
        <p14:creationId xmlns:p14="http://schemas.microsoft.com/office/powerpoint/2010/main" val="216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ACF8B-8CF6-98D5-ED02-FEB2991AD9C8}"/>
              </a:ext>
            </a:extLst>
          </p:cNvPr>
          <p:cNvSpPr txBox="1"/>
          <p:nvPr/>
        </p:nvSpPr>
        <p:spPr>
          <a:xfrm>
            <a:off x="509046" y="357844"/>
            <a:ext cx="4869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Цель:</a:t>
            </a: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реализация метода поиска и устранения уязвимостей в открытом программном обеспечении для финансовой сферы. В качестве примера выбрано приложение </a:t>
            </a:r>
            <a:r>
              <a:rPr lang="ru-RU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UnSAFE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Bank, предназначенное для тестирования и демонстрации уязвимостей, их поиска и исправления в различных сценариях.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B392D-9E2E-9B96-B942-9F089F49CE61}"/>
              </a:ext>
            </a:extLst>
          </p:cNvPr>
          <p:cNvSpPr txBox="1"/>
          <p:nvPr/>
        </p:nvSpPr>
        <p:spPr>
          <a:xfrm>
            <a:off x="509046" y="2807227"/>
            <a:ext cx="4869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Раскрыть особенности и принципы работы открытых программных решений в финансовой сфере;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Проанализировать угрозы, связанные с известными уязвимостями в финансовом ПО и их последствия;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Рассмотреть цикл оценки безопасности ПО, используемого в финансовой среде;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Разработать методику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поиска уязвимостей и с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оздать действенный инструмент их обнаружения.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C0E09-307A-3617-E3D1-2FFB721F56D4}"/>
              </a:ext>
            </a:extLst>
          </p:cNvPr>
          <p:cNvSpPr txBox="1"/>
          <p:nvPr/>
        </p:nvSpPr>
        <p:spPr>
          <a:xfrm>
            <a:off x="5801033" y="2807227"/>
            <a:ext cx="5810054" cy="244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работы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обусловлена ростом объема цифровых операций в финансовой сфере и необходимостью своевременного реагирования на потенциальные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киберугрозы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Полученные результаты могут быть доработаны и успешно применены в реальных сценариях работы с финансовым ПО, что придает проведенному исследованию практическую значимость и дальнейшую применимость в индустрии.</a:t>
            </a:r>
            <a:endParaRPr lang="ru-RU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C15D1-96A3-C6D8-F6A4-FA26872F9E4A}"/>
              </a:ext>
            </a:extLst>
          </p:cNvPr>
          <p:cNvSpPr txBox="1"/>
          <p:nvPr/>
        </p:nvSpPr>
        <p:spPr>
          <a:xfrm>
            <a:off x="5801033" y="357844"/>
            <a:ext cx="5810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Проблемы: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Уязвимости в финансовом ПО могут привести к различным негативным сценариям, таким как: утечка конфиденциальных клиентских данных, проведение манипуляций с финансовыми операциями (подделки транзакций, изменение счетов), нарушение непрерывной доступности критически важных финансовых систем, финансовые потери, утрата доверия клиентов, юридические последствия, штрафы и др.</a:t>
            </a:r>
          </a:p>
        </p:txBody>
      </p:sp>
    </p:spTree>
    <p:extLst>
      <p:ext uri="{BB962C8B-B14F-4D97-AF65-F5344CB8AC3E}">
        <p14:creationId xmlns:p14="http://schemas.microsoft.com/office/powerpoint/2010/main" val="19811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DE7BBE-1378-2D13-BA39-DAD9C533ABEB}"/>
              </a:ext>
            </a:extLst>
          </p:cNvPr>
          <p:cNvSpPr txBox="1"/>
          <p:nvPr/>
        </p:nvSpPr>
        <p:spPr>
          <a:xfrm>
            <a:off x="311085" y="76945"/>
            <a:ext cx="11717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учебного стенда на примере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UnSAFE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7828DD-DAD6-A1BD-FFA3-C43FF5BE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3" y="477054"/>
            <a:ext cx="10454325" cy="6187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7E086-76FD-49EB-37BB-A885006A67E0}"/>
              </a:ext>
            </a:extLst>
          </p:cNvPr>
          <p:cNvSpPr txBox="1"/>
          <p:nvPr/>
        </p:nvSpPr>
        <p:spPr>
          <a:xfrm>
            <a:off x="1009160" y="565017"/>
            <a:ext cx="4280466" cy="640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Практическая часть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работы заключалась в построении инфраструктуры на базе двух виртуальных машин (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Ubuntu 10.80.80.161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Kali 10.80.80.184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развернутым приложением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Bank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оздании и тестировании скрипта для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автоматического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поиска типовых уязвимостей, а также по локальной базе актуальных сигнатур,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отображении результатов выполнения сканирования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последующей выгрузки найденных </a:t>
            </a:r>
            <a:r>
              <a:rPr lang="ru-RU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уязвимостей (findings) в специализированный инструмент </a:t>
            </a:r>
            <a:r>
              <a:rPr lang="ru-RU" sz="1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</a:t>
            </a:r>
            <a:r>
              <a:rPr lang="en-US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ru-RU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предназначенный для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помощи команде разработчиков и специалистов ИБ в обнаружении, отслеживании и устранении уязвимостей. </a:t>
            </a:r>
          </a:p>
        </p:txBody>
      </p:sp>
    </p:spTree>
    <p:extLst>
      <p:ext uri="{BB962C8B-B14F-4D97-AF65-F5344CB8AC3E}">
        <p14:creationId xmlns:p14="http://schemas.microsoft.com/office/powerpoint/2010/main" val="92746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AA634-5B5F-2A5C-D779-EB16C71A394B}"/>
              </a:ext>
            </a:extLst>
          </p:cNvPr>
          <p:cNvSpPr txBox="1"/>
          <p:nvPr/>
        </p:nvSpPr>
        <p:spPr>
          <a:xfrm>
            <a:off x="0" y="24372"/>
            <a:ext cx="62405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скрипта для поиска уязвимостей</a:t>
            </a: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970F1F-A969-B9F0-EDA2-F51EC7CF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157"/>
            <a:ext cx="5060174" cy="47228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6C8443-E92D-1EB0-6D22-D579E9F4C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94" y="1088214"/>
            <a:ext cx="6368645" cy="48790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E7FB79-D3C6-E9DB-9345-179EEF50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76" y="541315"/>
            <a:ext cx="5588512" cy="497632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FBCEB7-9B05-8967-8806-5FE905A4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8" y="0"/>
            <a:ext cx="5270234" cy="47228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EFDEE8-0DEE-5DDB-3DF7-6FA1A659B657}"/>
              </a:ext>
            </a:extLst>
          </p:cNvPr>
          <p:cNvSpPr txBox="1"/>
          <p:nvPr/>
        </p:nvSpPr>
        <p:spPr>
          <a:xfrm>
            <a:off x="5424433" y="6298764"/>
            <a:ext cx="30354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Файдинги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EB4DA869-F22A-3E62-89DF-A64721739F30}"/>
              </a:ext>
            </a:extLst>
          </p:cNvPr>
          <p:cNvSpPr/>
          <p:nvPr/>
        </p:nvSpPr>
        <p:spPr>
          <a:xfrm>
            <a:off x="6942149" y="6462799"/>
            <a:ext cx="778884" cy="102819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7C4E961-7BF8-DD10-A379-84DD77BCD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2" y="4619790"/>
            <a:ext cx="4270368" cy="22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D5CD1-B6AF-732C-65E4-58AC68E26C4F}"/>
              </a:ext>
            </a:extLst>
          </p:cNvPr>
          <p:cNvSpPr txBox="1"/>
          <p:nvPr/>
        </p:nvSpPr>
        <p:spPr>
          <a:xfrm>
            <a:off x="2166552" y="28754"/>
            <a:ext cx="6759314" cy="341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Обзор программных продуктов</a:t>
            </a: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C64D97-BFCB-DD77-7231-528E271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825537"/>
            <a:ext cx="11990896" cy="52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C4D357-E2A5-4CB4-A27F-FB7C3386A202}"/>
              </a:ext>
            </a:extLst>
          </p:cNvPr>
          <p:cNvSpPr txBox="1"/>
          <p:nvPr/>
        </p:nvSpPr>
        <p:spPr>
          <a:xfrm>
            <a:off x="240418" y="105013"/>
            <a:ext cx="5049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Заключение</a:t>
            </a:r>
          </a:p>
          <a:p>
            <a:endParaRPr lang="ru-RU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данном исследовании был представлен частично автоматизированный процесс поиска уязвимостей, но для достижения более высокой степени автоматизации рекомендуется осуществление дополнительных шагов по стандартизации и систематизации методов анализа и устранения уязвимостей в открытом программном обеспечении для финансовой сферы. Создание и тестирование скрипта для автоматического поиска уязвимостей, а также интеграция с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является значимым шагом в направлении обеспечения безопасности информационных систем в финансовой области. Результаты исследования могут служить основой для дальнейших улучшений и развития в области обнаружения и устранения уязвимостей, способствуя повышению уровня безопасности в финансовой сфере и обеспечивая защиту конфиденциальных данных клиентов и проектов.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77110-D480-D9E8-5655-AF03FD5D34C0}"/>
              </a:ext>
            </a:extLst>
          </p:cNvPr>
          <p:cNvSpPr txBox="1"/>
          <p:nvPr/>
        </p:nvSpPr>
        <p:spPr>
          <a:xfrm>
            <a:off x="3767614" y="6196300"/>
            <a:ext cx="5049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Спасибо за внимание!</a:t>
            </a:r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40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520</TotalTime>
  <Words>470</Words>
  <Application>Microsoft Office PowerPoint</Application>
  <PresentationFormat>Широкоэкранный</PresentationFormat>
  <Paragraphs>44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Онлайн-школа Skillfactory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ПОИСКА И УСТРАНЕНИЯ УЯЗВИМОСТЕЙ В ОТКРЫТОМ ПРОГРАММНОМ ОБЕСПЕЧЕНИИ ДЛЯ МЕДИЦИНСКОЙ СФЕРЫ</dc:title>
  <dc:creator>Fayzi Abdushukurov</dc:creator>
  <cp:lastModifiedBy>Дмитрий Насибулин</cp:lastModifiedBy>
  <cp:revision>16</cp:revision>
  <dcterms:created xsi:type="dcterms:W3CDTF">2024-02-03T10:56:26Z</dcterms:created>
  <dcterms:modified xsi:type="dcterms:W3CDTF">2024-04-04T22:05:32Z</dcterms:modified>
</cp:coreProperties>
</file>